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58" r:id="rId9"/>
    <p:sldId id="273" r:id="rId10"/>
    <p:sldId id="261" r:id="rId11"/>
    <p:sldId id="262" r:id="rId12"/>
    <p:sldId id="271" r:id="rId13"/>
    <p:sldId id="263" r:id="rId14"/>
    <p:sldId id="264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20" autoAdjust="0"/>
  </p:normalViewPr>
  <p:slideViewPr>
    <p:cSldViewPr snapToGrid="0" snapToObjects="1">
      <p:cViewPr varScale="1">
        <p:scale>
          <a:sx n="103" d="100"/>
          <a:sy n="103" d="100"/>
        </p:scale>
        <p:origin x="18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842093E-ABF6-400A-9F5F-C601D0874F76}" type="datetimeFigureOut">
              <a:rPr lang="he-IL" smtClean="0"/>
              <a:t>ה'/שבט/תשפ"ה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F2A4E82-A1B2-45B3-99E2-9E825C9C9E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3429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RF modulation classification helps </a:t>
            </a:r>
            <a:r>
              <a:rPr lang="en-US" b="1" dirty="0"/>
              <a:t>identify different signal types (e.g., AM, FM, QAM, PSK)</a:t>
            </a:r>
            <a:r>
              <a:rPr lang="en-US" dirty="0"/>
              <a:t> to optimize spectrum usage and prevent interference.</a:t>
            </a:r>
          </a:p>
          <a:p>
            <a:r>
              <a:rPr lang="en-US" dirty="0"/>
              <a:t>Detecting unauthorized or malicious signals (e.g., spoofing, jamming, or cyberattacks in RF spectrum).Useful for </a:t>
            </a:r>
            <a:r>
              <a:rPr lang="en-US" b="1" dirty="0"/>
              <a:t>military and defense</a:t>
            </a:r>
            <a:r>
              <a:rPr lang="en-US" dirty="0"/>
              <a:t> applications to counteract signal spoofing.</a:t>
            </a:r>
            <a:endParaRPr lang="he-IL" dirty="0"/>
          </a:p>
          <a:p>
            <a:r>
              <a:rPr lang="en-US" dirty="0"/>
              <a:t>Classifying modulation schemes helps </a:t>
            </a:r>
            <a:r>
              <a:rPr lang="en-US" b="1" dirty="0"/>
              <a:t>dynamic spectrum allocation</a:t>
            </a:r>
            <a:r>
              <a:rPr lang="en-US" dirty="0"/>
              <a:t> in cognitive </a:t>
            </a:r>
            <a:r>
              <a:rPr lang="en-US" dirty="0" err="1"/>
              <a:t>radios.Improves</a:t>
            </a:r>
            <a:r>
              <a:rPr lang="en-US" dirty="0"/>
              <a:t> </a:t>
            </a:r>
            <a:r>
              <a:rPr lang="en-US" b="1" dirty="0"/>
              <a:t>spectrum efficiency</a:t>
            </a:r>
            <a:r>
              <a:rPr lang="en-US" dirty="0"/>
              <a:t> by detecting vacant channels.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A4E82-A1B2-45B3-99E2-9E825C9C9E82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383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6AAB1-7D51-4F10-8769-1607C4CDE13D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730-5B14-4E5A-B95F-C58B3B2E99BA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7FDC-21D8-4508-871D-82DE79DAB486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B0A0-1650-4E2E-B27D-5754187E9876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6F076-F079-4459-A17C-0A826BE1B78E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6BA11-48B7-4EB2-A9B7-D5A1CEF5A44F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9494-355D-4E83-82C3-7693FA151034}" type="datetime1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8CBA-1041-4572-ADBB-CF84D756FB8D}" type="datetime1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92E4-802F-44FE-A373-F5281EEBACF7}" type="datetime1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F36-D421-4D99-AF10-83A7FF03D6B1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900F-C9C0-4C3C-AA76-AF14026F02C4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D5DC7-E162-4DE4-BDDD-47E7410EC0F5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6384" y="841121"/>
            <a:ext cx="7772400" cy="1470025"/>
          </a:xfrm>
        </p:spPr>
        <p:txBody>
          <a:bodyPr/>
          <a:lstStyle/>
          <a:p>
            <a:r>
              <a:rPr dirty="0"/>
              <a:t>RF</a:t>
            </a:r>
            <a:r>
              <a:rPr lang="en-US" dirty="0"/>
              <a:t> Fingerprinting Using Deep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6962"/>
            <a:ext cx="6400800" cy="1304076"/>
          </a:xfrm>
        </p:spPr>
        <p:txBody>
          <a:bodyPr/>
          <a:lstStyle/>
          <a:p>
            <a:r>
              <a:rPr lang="en-US" dirty="0"/>
              <a:t>Modulation classification in low SNR signals using transformers </a:t>
            </a:r>
            <a:endParaRPr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9AA59ED-B24E-AB90-FC7C-65DF5A81F32A}"/>
              </a:ext>
            </a:extLst>
          </p:cNvPr>
          <p:cNvSpPr txBox="1"/>
          <p:nvPr/>
        </p:nvSpPr>
        <p:spPr>
          <a:xfrm>
            <a:off x="1966706" y="4838698"/>
            <a:ext cx="54884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Elia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Shlomi Ben Abu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CFBA949-4215-0500-3764-F83D76743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046211 - Deep Learning,  Winter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dirty="0"/>
              <a:t>Model Performance</a:t>
            </a:r>
            <a:r>
              <a:rPr lang="en-US" dirty="0"/>
              <a:t>s</a:t>
            </a:r>
            <a:endParaRPr dirty="0"/>
          </a:p>
        </p:txBody>
      </p:sp>
      <p:graphicFrame>
        <p:nvGraphicFramePr>
          <p:cNvPr id="31" name="טבלה 30">
            <a:extLst>
              <a:ext uri="{FF2B5EF4-FFF2-40B4-BE49-F238E27FC236}">
                <a16:creationId xmlns:a16="http://schemas.microsoft.com/office/drawing/2014/main" id="{60B220C0-3765-E5E7-D137-046C9D278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597744"/>
              </p:ext>
            </p:extLst>
          </p:nvPr>
        </p:nvGraphicFramePr>
        <p:xfrm>
          <a:off x="625150" y="984385"/>
          <a:ext cx="7893699" cy="5605466"/>
        </p:xfrm>
        <a:graphic>
          <a:graphicData uri="http://schemas.openxmlformats.org/drawingml/2006/table">
            <a:tbl>
              <a:tblPr rtl="1" firstRow="1" bandRow="1"/>
              <a:tblGrid>
                <a:gridCol w="2631233">
                  <a:extLst>
                    <a:ext uri="{9D8B030D-6E8A-4147-A177-3AD203B41FA5}">
                      <a16:colId xmlns:a16="http://schemas.microsoft.com/office/drawing/2014/main" val="181949116"/>
                    </a:ext>
                  </a:extLst>
                </a:gridCol>
                <a:gridCol w="2631233">
                  <a:extLst>
                    <a:ext uri="{9D8B030D-6E8A-4147-A177-3AD203B41FA5}">
                      <a16:colId xmlns:a16="http://schemas.microsoft.com/office/drawing/2014/main" val="2996593201"/>
                    </a:ext>
                  </a:extLst>
                </a:gridCol>
                <a:gridCol w="2631233">
                  <a:extLst>
                    <a:ext uri="{9D8B030D-6E8A-4147-A177-3AD203B41FA5}">
                      <a16:colId xmlns:a16="http://schemas.microsoft.com/office/drawing/2014/main" val="2477104679"/>
                    </a:ext>
                  </a:extLst>
                </a:gridCol>
              </a:tblGrid>
              <a:tr h="359223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Our Model Accuracy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Baseline Accuracy 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Modulation 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930361"/>
                  </a:ext>
                </a:extLst>
              </a:tr>
              <a:tr h="229046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0.838063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0.944052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707913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0.802375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0.781195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16APSK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06581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0.7565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0.707122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32QAM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67429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0.374938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0.80759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753160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0.452813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0.337983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530075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0.34725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0.344214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32APSK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931091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0.791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0.357993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OQPSK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483148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0.405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0.318216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8ASK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016836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0.822188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0.342938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900827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0.783563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0.322866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525616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0.45675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0.297404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AM-SSB-SC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60856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0.781813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0.405197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4ASK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3054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0.47925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0.461017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664275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0.781188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0.326451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64APSK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76824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0.765375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0.554555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128QAM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909564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0.560938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0.418839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128APSK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581500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0.438813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0.331916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AM-DSB-SC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20096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0.752813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0.887416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AM-SSB-WC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051995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0.671938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0.690425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64QAM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81685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0.797438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0.474065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QPSK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136018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0.699125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0.89546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256QAM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077956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0.879625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0.943381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AM-DSB-WC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872633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0.453688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0.615378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OOK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42644"/>
                  </a:ext>
                </a:extLst>
              </a:tr>
              <a:tr h="2181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0.74475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0.47164</a:t>
                      </a:r>
                    </a:p>
                  </a:txBody>
                  <a:tcPr marL="8840" marR="8840" marT="884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16QAM</a:t>
                      </a:r>
                    </a:p>
                  </a:txBody>
                  <a:tcPr marL="8840" marR="8840" marT="884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310390"/>
                  </a:ext>
                </a:extLst>
              </a:tr>
            </a:tbl>
          </a:graphicData>
        </a:graphic>
      </p:graphicFrame>
      <p:sp>
        <p:nvSpPr>
          <p:cNvPr id="32" name="מציין מיקום של כותרת תחתונה 31">
            <a:extLst>
              <a:ext uri="{FF2B5EF4-FFF2-40B4-BE49-F238E27FC236}">
                <a16:creationId xmlns:a16="http://schemas.microsoft.com/office/drawing/2014/main" id="{852783B7-23D8-B80F-25B3-338266DA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Loss &amp; Accuracy Curves</a:t>
            </a:r>
          </a:p>
        </p:txBody>
      </p:sp>
      <p:pic>
        <p:nvPicPr>
          <p:cNvPr id="3" name="Picture 2" descr="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4" y="1762851"/>
            <a:ext cx="8721531" cy="3594239"/>
          </a:xfrm>
          <a:prstGeom prst="rect">
            <a:avLst/>
          </a:prstGeom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303C89C-ABB0-F327-CF85-8DA69122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FCE34C-D170-E594-FAA5-C043FBF5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Performances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72CB619-31B3-546F-8B6E-D6EE985A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1221695"/>
            <a:ext cx="6859773" cy="5123121"/>
          </a:xfrm>
          <a:prstGeom prst="rect">
            <a:avLst/>
          </a:prstGeom>
        </p:spPr>
      </p:pic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7641A6F9-C2D1-0774-669A-393E88C3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14666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Transformer-based R</a:t>
            </a:r>
            <a:r>
              <a:rPr lang="en-US" dirty="0"/>
              <a:t>F</a:t>
            </a:r>
            <a:r>
              <a:rPr lang="he-IL" dirty="0"/>
              <a:t> </a:t>
            </a:r>
            <a:r>
              <a:rPr dirty="0"/>
              <a:t>fingerprinting </a:t>
            </a:r>
            <a:r>
              <a:rPr lang="he-IL" dirty="0"/>
              <a:t>	</a:t>
            </a:r>
            <a:r>
              <a:rPr dirty="0"/>
              <a:t>enhances </a:t>
            </a:r>
            <a:r>
              <a:rPr lang="he-IL" dirty="0"/>
              <a:t>	</a:t>
            </a:r>
            <a:r>
              <a:rPr dirty="0"/>
              <a:t>accuracy</a:t>
            </a:r>
            <a:r>
              <a:rPr lang="en-US" dirty="0"/>
              <a:t> in low SNR.</a:t>
            </a:r>
          </a:p>
          <a:p>
            <a:r>
              <a:rPr lang="en-US" dirty="0"/>
              <a:t>Wavelet's transform can improve the accuracy in low SNR.</a:t>
            </a:r>
          </a:p>
          <a:p>
            <a:r>
              <a:rPr lang="en-US" dirty="0"/>
              <a:t>Transform can get better accuracy for both low and high SNR.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8352F2B-5181-8F3E-E9E8-BC05D4B0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9AE4-7CB6-7989-5873-CD19B01A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624C-F873-FCCE-33EA-F90CCD9D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8E17-9FD6-09CD-4E43-E48FFB7C1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efficiency for real-time classification</a:t>
            </a:r>
          </a:p>
          <a:p>
            <a:r>
              <a:rPr lang="en-US" dirty="0"/>
              <a:t>Investigate adversarial robustness of models</a:t>
            </a:r>
          </a:p>
          <a:p>
            <a:r>
              <a:rPr lang="en-US" dirty="0"/>
              <a:t>Estimate the baud rate for each signal.</a:t>
            </a:r>
          </a:p>
          <a:p>
            <a:r>
              <a:rPr lang="en-US" dirty="0"/>
              <a:t>Using constellation diagram with CNN to extract more features to the transformer model.</a:t>
            </a:r>
          </a:p>
          <a:p>
            <a:endParaRPr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85BA567-7079-5525-C4C4-999FFC01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301011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10900F2-AB95-DB3B-28C7-4DBA806E6BC0}"/>
              </a:ext>
            </a:extLst>
          </p:cNvPr>
          <p:cNvSpPr txBox="1"/>
          <p:nvPr/>
        </p:nvSpPr>
        <p:spPr>
          <a:xfrm>
            <a:off x="849086" y="2323322"/>
            <a:ext cx="7221894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600" dirty="0"/>
              <a:t>Thank you !</a:t>
            </a:r>
            <a:endParaRPr lang="he-IL" sz="9600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2822164-C1A4-8773-D766-CD9E9CBD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318601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51AF42-C4A6-1B18-9221-C6146C0F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340295-1AC4-3A06-02F0-CC16A95B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he-IL" sz="2400" dirty="0">
                <a:solidFill>
                  <a:srgbClr val="1F1F1F"/>
                </a:solidFill>
                <a:latin typeface="inherit"/>
              </a:rPr>
              <a:t>Background</a:t>
            </a:r>
            <a:endParaRPr kumimoji="0" lang="en-US" altLang="he-IL" sz="24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Motivation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Model architecture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Model Performances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Conclusion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Future Work</a:t>
            </a:r>
            <a:endParaRPr lang="he-IL" sz="2400" b="1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83090DC-7D99-717E-D871-53D7E2DB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75048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C692A7-BD03-BF8A-1F36-0DA09831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>
                <a:solidFill>
                  <a:srgbClr val="1F1F1F"/>
                </a:solidFill>
                <a:latin typeface="inherit"/>
              </a:rPr>
              <a:t>Background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D5D82C-0F2C-667A-DB55-C2192A8F2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Classification helps in spectrum management, security, cognitive radio, and signal intelligence.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Traditional Methods: FFT, wavelets, rule-based classification.</a:t>
            </a:r>
            <a:r>
              <a:rPr lang="en-GB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Can be used in cybersecurity, military, SDR, and 5G networks.</a:t>
            </a:r>
            <a:endParaRPr lang="en-GB" sz="2400" dirty="0"/>
          </a:p>
          <a:p>
            <a:endParaRPr lang="en-GB" sz="2000" dirty="0"/>
          </a:p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9EA7A704-6605-50D4-47BC-8124EE11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258586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7ABDFD-7403-B5C3-FCF1-2F94BD60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1F1F"/>
                </a:solidFill>
                <a:latin typeface="inherit"/>
              </a:rPr>
              <a:t>Motivation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1BBA5FA-2E46-B512-75BA-1EED7F75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778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Improving Wireless Communication Performance.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Enhancing Security.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Enabling Cognitive Radio &amp; Spectrum Sensing</a:t>
            </a:r>
            <a:endParaRPr lang="he-IL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8F57A79-CF89-4869-62D0-EF078EE8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56506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6F2A64-EB81-7DB3-2E46-D74B46F2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1F1F"/>
                </a:solidFill>
                <a:latin typeface="inherit"/>
              </a:rPr>
              <a:t>Challenges</a:t>
            </a:r>
            <a:endParaRPr lang="he-IL" dirty="0"/>
          </a:p>
        </p:txBody>
      </p:sp>
      <p:pic>
        <p:nvPicPr>
          <p:cNvPr id="7" name="Google Shape;131;p7" descr="Image for post">
            <a:extLst>
              <a:ext uri="{FF2B5EF4-FFF2-40B4-BE49-F238E27FC236}">
                <a16:creationId xmlns:a16="http://schemas.microsoft.com/office/drawing/2014/main" id="{49C68524-E3E6-97D1-BF47-938D0F40A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3732" y="1301660"/>
            <a:ext cx="3408010" cy="165208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33;p7">
            <a:extLst>
              <a:ext uri="{FF2B5EF4-FFF2-40B4-BE49-F238E27FC236}">
                <a16:creationId xmlns:a16="http://schemas.microsoft.com/office/drawing/2014/main" id="{C71BD101-B0C3-4A1D-4A9E-48526D7CE7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4" y="4066583"/>
            <a:ext cx="3595099" cy="241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4;p7">
            <a:extLst>
              <a:ext uri="{FF2B5EF4-FFF2-40B4-BE49-F238E27FC236}">
                <a16:creationId xmlns:a16="http://schemas.microsoft.com/office/drawing/2014/main" id="{6CB1B6C1-5D27-2453-A66D-8471896657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0944" y="4066583"/>
            <a:ext cx="3595099" cy="241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7;p7">
            <a:extLst>
              <a:ext uri="{FF2B5EF4-FFF2-40B4-BE49-F238E27FC236}">
                <a16:creationId xmlns:a16="http://schemas.microsoft.com/office/drawing/2014/main" id="{9D682401-7FF9-73E8-91EF-2FDC62457886}"/>
              </a:ext>
            </a:extLst>
          </p:cNvPr>
          <p:cNvSpPr txBox="1"/>
          <p:nvPr/>
        </p:nvSpPr>
        <p:spPr>
          <a:xfrm>
            <a:off x="3646723" y="5088828"/>
            <a:ext cx="12795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VS Low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SNR</a:t>
            </a:r>
            <a:endParaRPr dirty="0"/>
          </a:p>
        </p:txBody>
      </p:sp>
      <p:pic>
        <p:nvPicPr>
          <p:cNvPr id="12" name="Google Shape;136;p7">
            <a:extLst>
              <a:ext uri="{FF2B5EF4-FFF2-40B4-BE49-F238E27FC236}">
                <a16:creationId xmlns:a16="http://schemas.microsoft.com/office/drawing/2014/main" id="{5B74BF34-5D82-CF95-FD72-E97994A9F9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7789" y="1242340"/>
            <a:ext cx="1103155" cy="24839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06CF8AB-FD03-52A4-4BD5-20C9A2713EFA}"/>
              </a:ext>
            </a:extLst>
          </p:cNvPr>
          <p:cNvSpPr txBox="1"/>
          <p:nvPr/>
        </p:nvSpPr>
        <p:spPr>
          <a:xfrm>
            <a:off x="238713" y="1355485"/>
            <a:ext cx="340801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</a:t>
            </a:r>
            <a:r>
              <a:rPr lang="en-US" sz="1800" i="0" u="none" strike="noStrike" cap="none" dirty="0">
                <a:solidFill>
                  <a:srgbClr val="000000"/>
                </a:solidFill>
              </a:rPr>
              <a:t>affect our ability to recognize the class.</a:t>
            </a:r>
          </a:p>
          <a:p>
            <a:endParaRPr lang="en-US" sz="1800" i="0" u="none" strike="noStrike" cap="non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Recognize signal in both low and high SNR.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dataset include many classes.</a:t>
            </a:r>
            <a:endParaRPr lang="he-IL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045AF09-9B74-1974-CABA-121D7E4A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18841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6B99E7-7B8B-2EAC-5F03-47D83A7A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he-IL" dirty="0"/>
          </a:p>
        </p:txBody>
      </p:sp>
      <p:sp>
        <p:nvSpPr>
          <p:cNvPr id="6" name="Google Shape;159;p6">
            <a:extLst>
              <a:ext uri="{FF2B5EF4-FFF2-40B4-BE49-F238E27FC236}">
                <a16:creationId xmlns:a16="http://schemas.microsoft.com/office/drawing/2014/main" id="{76604F0D-5931-C2A9-156A-266A8448C9C5}"/>
              </a:ext>
            </a:extLst>
          </p:cNvPr>
          <p:cNvSpPr txBox="1"/>
          <p:nvPr/>
        </p:nvSpPr>
        <p:spPr>
          <a:xfrm>
            <a:off x="406500" y="1754909"/>
            <a:ext cx="4165500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3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dirty="0">
                <a:latin typeface="+mj-lt"/>
              </a:rPr>
              <a:t>Achieve well performance for low SNR. </a:t>
            </a:r>
            <a:endParaRPr lang="en-US" sz="1800" dirty="0">
              <a:latin typeface="+mj-lt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80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Get comparable results in terms of accuracy with state of the art or even better.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dirty="0">
                <a:latin typeface="+mj-lt"/>
              </a:rPr>
              <a:t>End-to-end Deep Learning Model System.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8D0612E-0C13-D301-95AE-8BD8036C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70" y="1435036"/>
            <a:ext cx="3597021" cy="282019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E5243DB-847D-57E2-0420-A8F53C0D0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85" y="3622125"/>
            <a:ext cx="3529521" cy="3235875"/>
          </a:xfrm>
          <a:prstGeom prst="rect">
            <a:avLst/>
          </a:prstGeom>
        </p:spPr>
      </p:pic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161890B-5482-0D8E-11A2-BE159940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70786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D424C1-AE0F-78C0-7493-D98CE172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Wavelets transform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42751C-A994-646C-92E6-573256CD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 functions for process signals at different scales and resolutions.</a:t>
            </a:r>
          </a:p>
          <a:p>
            <a:r>
              <a:rPr lang="en-US" dirty="0"/>
              <a:t>Remove high frequency noise from useful features.</a:t>
            </a:r>
          </a:p>
          <a:p>
            <a:r>
              <a:rPr lang="en-US" dirty="0"/>
              <a:t>Improved generalization.</a:t>
            </a:r>
            <a:endParaRPr lang="he-IL" b="1" dirty="0"/>
          </a:p>
        </p:txBody>
      </p:sp>
      <p:pic>
        <p:nvPicPr>
          <p:cNvPr id="1026" name="Picture 2" descr="Wavelet Packet Transform | SpringerLink">
            <a:extLst>
              <a:ext uri="{FF2B5EF4-FFF2-40B4-BE49-F238E27FC236}">
                <a16:creationId xmlns:a16="http://schemas.microsoft.com/office/drawing/2014/main" id="{75DF681E-83F0-B168-F78B-133EC3129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4364103"/>
            <a:ext cx="522922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50B1DBC-BFA3-4FA1-8508-83BD3073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386857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 Architecture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2266677-E2AE-3185-A06F-23455A9F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636"/>
            <a:ext cx="9144000" cy="2807736"/>
          </a:xfrm>
          <a:prstGeom prst="rect">
            <a:avLst/>
          </a:prstGeom>
        </p:spPr>
      </p:pic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42CA0618-9808-58EA-E5A4-CA11D4EB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57A106-23DC-A12D-1AAB-73CBC73F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7614"/>
          </a:xfrm>
        </p:spPr>
        <p:txBody>
          <a:bodyPr/>
          <a:lstStyle/>
          <a:p>
            <a:r>
              <a:rPr lang="en-US" dirty="0"/>
              <a:t>Model Performances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F967BF0-FD91-6E12-91B4-F0750057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183" y="1417638"/>
            <a:ext cx="4703051" cy="48805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D0F4D94-20E0-5D72-108A-68D2CAAE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710" y="1449904"/>
            <a:ext cx="4534161" cy="46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CC53CAF-80EA-3B69-0588-9156057EB001}"/>
              </a:ext>
            </a:extLst>
          </p:cNvPr>
          <p:cNvSpPr txBox="1"/>
          <p:nvPr/>
        </p:nvSpPr>
        <p:spPr>
          <a:xfrm>
            <a:off x="1381373" y="1265238"/>
            <a:ext cx="16417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C830CDF-4EBD-6569-472A-DD38105039EA}"/>
              </a:ext>
            </a:extLst>
          </p:cNvPr>
          <p:cNvSpPr txBox="1"/>
          <p:nvPr/>
        </p:nvSpPr>
        <p:spPr>
          <a:xfrm>
            <a:off x="6120806" y="1265238"/>
            <a:ext cx="13250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71515A07-3C98-D6F6-74A9-63984F30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92927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527</Words>
  <Application>Microsoft Office PowerPoint</Application>
  <PresentationFormat>‫הצגה על המסך (4:3)</PresentationFormat>
  <Paragraphs>146</Paragraphs>
  <Slides>15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0" baseType="lpstr">
      <vt:lpstr>Arial</vt:lpstr>
      <vt:lpstr>Calibri</vt:lpstr>
      <vt:lpstr>inherit</vt:lpstr>
      <vt:lpstr>Times New Roman</vt:lpstr>
      <vt:lpstr>Office Theme</vt:lpstr>
      <vt:lpstr>RF Fingerprinting Using Deep Learning</vt:lpstr>
      <vt:lpstr>Outline</vt:lpstr>
      <vt:lpstr>Background</vt:lpstr>
      <vt:lpstr>Motivation</vt:lpstr>
      <vt:lpstr>Challenges</vt:lpstr>
      <vt:lpstr>Goals</vt:lpstr>
      <vt:lpstr> Wavelets transform</vt:lpstr>
      <vt:lpstr>Model Architecture</vt:lpstr>
      <vt:lpstr>Model Performances</vt:lpstr>
      <vt:lpstr>Model Performances</vt:lpstr>
      <vt:lpstr>Loss &amp; Accuracy Curves</vt:lpstr>
      <vt:lpstr>Model Performances</vt:lpstr>
      <vt:lpstr>Conclusion</vt:lpstr>
      <vt:lpstr>Future Work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רועי אוחיון</cp:lastModifiedBy>
  <cp:revision>16</cp:revision>
  <dcterms:created xsi:type="dcterms:W3CDTF">2013-01-27T09:14:16Z</dcterms:created>
  <dcterms:modified xsi:type="dcterms:W3CDTF">2025-02-03T15:33:57Z</dcterms:modified>
  <cp:category/>
</cp:coreProperties>
</file>